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3" r:id="rId26"/>
    <p:sldId id="282" r:id="rId27"/>
    <p:sldId id="285" r:id="rId28"/>
    <p:sldId id="286" r:id="rId29"/>
    <p:sldId id="287" r:id="rId30"/>
    <p:sldId id="288" r:id="rId31"/>
    <p:sldId id="290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2" r:id="rId50"/>
    <p:sldId id="313" r:id="rId51"/>
    <p:sldId id="311" r:id="rId52"/>
    <p:sldId id="315" r:id="rId53"/>
    <p:sldId id="316" r:id="rId54"/>
    <p:sldId id="317" r:id="rId55"/>
    <p:sldId id="319" r:id="rId56"/>
    <p:sldId id="320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88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E3204-DCE4-4FD1-96AA-73C46CB78857}" type="datetimeFigureOut">
              <a:rPr lang="de-DE" smtClean="0"/>
              <a:t>31.07.2024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F3626-49FC-4CCF-A9E7-7057E65B8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91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F3626-49FC-4CCF-A9E7-7057E65B828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56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0586-CFAD-1873-7095-6E50D26E7F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570E47-4426-DB1A-EE7D-BEBE52A23F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4BA8EB-5DEC-EC9E-2055-3664352D79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7579F1-81A4-429E-A762-73C108ECDC49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2019A-ABCB-AE48-620A-D8BDBFAB6B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7B657-E45C-522D-D9D3-5E3103A14E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1651C4-1696-468E-84A6-373373C5869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5431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A199B-EDB9-225D-5C0B-20399B3C64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61FFF9-8468-6CAC-5D25-3A8EFEA722A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C762E8-CB20-240A-CB79-275D291517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8A7385-580B-4367-80A0-FF5169965C9E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338B8E-B0E8-9BA1-B1E8-B67DE30C9C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2AB97-027B-766B-E072-1F6B4B0DC1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E7EFA0-AD24-4127-8F10-E2A48BD7FAE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54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21E31D0-F532-2FAA-120E-A9F7C788E0F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6C8E76-AD84-A557-CCC8-8313C159AB1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43B86B-3234-9AA7-1650-A6F85FC1E3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51A095-AA19-422C-BFB0-3B49F8382D6E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34B6EA-B35C-3B99-2BCA-0D61805AEF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F01B41-95F5-7211-29D7-825CFB7C39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D703DF-4EE0-49DC-B7FE-B9B0C9915D2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15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5A944-A374-4DAF-B174-ED2A27774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76C788-45DB-BE6B-B958-85DB56C4B85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F9147-81B7-9BCF-9590-36A8DCC99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103941-2C9C-4F40-8FF4-DA28BDFE3D14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DDE892-B98A-F458-3DD4-53A853C5E1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A7B77-A4C7-DEBC-B3E3-37336FB200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8A8B04-6A18-460B-9CC6-BC85B21B86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5843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30724-4CA4-1B44-DC2F-7832E7084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0FC5F4-A457-F97A-7320-14A1C832E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493CB-D4EB-82A0-B072-CDEC83CCF0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37ABB4-3AD5-4570-A1C8-C6435E31C638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37F5A0-C817-EF3A-6DA2-2495B204D1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33F91-F419-BEFA-5C9D-D5EFF1E824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77304-4448-4F43-A004-90315DE1FFD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18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AA9E4-ABA9-5DE7-CDB9-EE85075117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1A6F5-F87E-FE27-2440-14AFE9E503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A83AE5-F71E-1208-89F8-FD848413C90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9407C1-CD16-21C3-E33D-7A85625360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20471F-8F84-4CF8-B3AC-2CAE6C36D47B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CA2796-3BEE-62E2-5175-C7D2B7465E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A37D86-11E7-10D9-7159-A5D553F5B3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780610-B829-4C02-84CE-CB99C6C014E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6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182AE-0615-B21D-3A08-A0E5CD2FC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065CCE-8BE4-341A-DDF7-FBAEF4D71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02381E-9B56-EB4C-773E-44877543D97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4591ED-862A-6C3B-7C81-89F521FD362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7C4104-0592-A59C-2EBD-B5D3B9C8915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6979AB-C85A-167F-0400-1483587E6E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EDF1B-6BE2-4CE9-8CD1-54D79D13208C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4E481DA-0EDC-7FA4-6993-5FFFD1DB68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1A5BA6A-9DBD-7DC6-7100-BEC5156163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BE9F7C-A8A4-4483-AECB-78536657AFA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D20B-1842-4ABC-548A-05019DBE5B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10962C-75F6-72ED-02F6-B1D38DB8B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CE7C93-D33F-418A-85C0-D6A64A31BCE7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DDFED-1991-8790-9A46-C7A9804387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1A810F-0DA6-120B-1560-FA18FE80F6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6A0EE2-289A-48B5-82B8-15C0DC07A1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92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BF9737-C4D4-19D3-5735-7431590607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11C211-6F2E-4E14-ADEA-83EA3D87A0C5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900130-42BF-6098-DA45-E8CD758F9C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691AB5-DCD6-EFCA-05D7-705A1A07F6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F0871-A65B-46FF-A21D-AD2B8CA5A9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09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1DD6A-7DC1-F7DB-F39B-63EEFB0D9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7A2AAC-D479-B9E4-5D9F-7FEA9439F9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268F9-AB44-9DE7-0F41-EBCC4E1B3DA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FA3C1B-9104-B8DA-230F-B67E9E0A1E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317E1F-36B8-470F-ADA8-F0DF06BFE161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67476A-6E00-C0AD-7954-314392BBA8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99C480-A7A6-1559-F05F-67EB40728A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826D27-C2AC-4F6D-AABC-B78D72372BD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8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AB555-F3BE-EE91-D4D3-D8BB3C541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ADFD4F1-3736-04FF-9F09-52814CE9D6A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8FEFD4-640F-D9D3-164D-D343F14D64B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11FE4F-C187-5DC0-863C-0FEAD1114A7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30D24-0713-4DCE-8A5D-A8F29A3B94BE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893753-F0A5-991E-B66A-741072B51D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benjamin.sappler@tum.de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2C1FBC-6F38-1958-232A-C4F1A5F14B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4B4E8C-E7DC-4DCF-AA41-2E076C5F9B5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88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4B35F72-66E1-158D-BEE8-74825C0C3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3AA028-45B7-AB5C-5818-34AF26C6D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0DBC9-E55F-D41C-1E4B-ED955B34CCA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D2497F06-0ECC-46BA-AC45-4A94C91F1EEF}" type="datetime1">
              <a:rPr lang="de-DE"/>
              <a:pPr lvl="0"/>
              <a:t>31.07.2024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C7781-5FFF-9F87-BFBC-E0AC780F99A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9EDB3-B62A-B2BD-EB33-63E9A0F6D6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AB06F994-8AB7-4B1C-8EB5-C0A94234276E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7.xml"/><Relationship Id="rId7" Type="http://schemas.openxmlformats.org/officeDocument/2006/relationships/image" Target="../media/image3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23.xml"/><Relationship Id="rId7" Type="http://schemas.openxmlformats.org/officeDocument/2006/relationships/image" Target="../media/image5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tags" Target="../tags/tag31.xml"/><Relationship Id="rId7" Type="http://schemas.openxmlformats.org/officeDocument/2006/relationships/image" Target="../media/image86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34.xml"/><Relationship Id="rId7" Type="http://schemas.openxmlformats.org/officeDocument/2006/relationships/image" Target="../media/image9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5.svg"/><Relationship Id="rId4" Type="http://schemas.openxmlformats.org/officeDocument/2006/relationships/tags" Target="../tags/tag35.xml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4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2.sv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42.xml"/><Relationship Id="rId7" Type="http://schemas.openxmlformats.org/officeDocument/2006/relationships/image" Target="../media/image117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7" Type="http://schemas.openxmlformats.org/officeDocument/2006/relationships/image" Target="../media/image133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7" Type="http://schemas.openxmlformats.org/officeDocument/2006/relationships/image" Target="../media/image129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2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svg"/><Relationship Id="rId7" Type="http://schemas.openxmlformats.org/officeDocument/2006/relationships/image" Target="../media/image153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3.xml"/><Relationship Id="rId7" Type="http://schemas.openxmlformats.org/officeDocument/2006/relationships/image" Target="../media/image2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0678B-890D-204E-0437-0C592733508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400" dirty="0"/>
              <a:t>Development of a Diagonal Isometric Tensor Network Algorithm</a:t>
            </a:r>
            <a:endParaRPr lang="de-DE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5439CB-D9EA-E445-CA34-A7CB512A93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de-DE" dirty="0"/>
              <a:t>Masters </a:t>
            </a:r>
            <a:r>
              <a:rPr lang="de-DE" dirty="0" err="1"/>
              <a:t>thesis</a:t>
            </a:r>
            <a:endParaRPr lang="de-DE" dirty="0"/>
          </a:p>
          <a:p>
            <a:pPr lvl="0"/>
            <a:r>
              <a:rPr lang="de-DE" dirty="0"/>
              <a:t>Benjamin </a:t>
            </a:r>
            <a:r>
              <a:rPr lang="de-DE" dirty="0" err="1"/>
              <a:t>Sappler</a:t>
            </a:r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11B141-7091-8F4C-D2E4-58ECC6DA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CC0FF2-9BDA-7E29-DEB4-614674689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064" y="2307148"/>
            <a:ext cx="9484039" cy="3241817"/>
          </a:xfrm>
        </p:spPr>
      </p:pic>
    </p:spTree>
    <p:extLst>
      <p:ext uri="{BB962C8B-B14F-4D97-AF65-F5344CB8AC3E}">
        <p14:creationId xmlns:p14="http://schemas.microsoft.com/office/powerpoint/2010/main" val="142885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7150C-4A42-BE1B-06E7-5FF3D7C1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Canonical</a:t>
            </a:r>
            <a:r>
              <a:rPr lang="de-DE" dirty="0"/>
              <a:t> Form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89918C-2D0D-0C0A-136F-AFD6F07A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303" y="1793599"/>
            <a:ext cx="10645393" cy="193330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96AF4-7257-9D11-FF87-6025BA19A80D}"/>
              </a:ext>
            </a:extLst>
          </p:cNvPr>
          <p:cNvSpPr txBox="1"/>
          <p:nvPr/>
        </p:nvSpPr>
        <p:spPr>
          <a:xfrm>
            <a:off x="2695074" y="4393933"/>
            <a:ext cx="56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TODO: </a:t>
            </a:r>
            <a:r>
              <a:rPr lang="de-DE" dirty="0" err="1"/>
              <a:t>Left</a:t>
            </a:r>
            <a:r>
              <a:rPr lang="de-DE" dirty="0"/>
              <a:t>/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isometry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46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1826D-43AB-B308-E29A-77DD5D6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52CA7AE-D90E-BAA5-600F-F3944C443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688" y="1690688"/>
            <a:ext cx="5114624" cy="4719403"/>
          </a:xfr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 title="IguanaTex Bitmap Display">
            <a:extLst>
              <a:ext uri="{FF2B5EF4-FFF2-40B4-BE49-F238E27FC236}">
                <a16:creationId xmlns:a16="http://schemas.microsoft.com/office/drawing/2014/main" id="{E5D64124-0D85-72F1-D1E0-DF60E7607B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1" y="2694005"/>
            <a:ext cx="1804144" cy="4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1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345AA-3E61-A514-3B5D-4F429604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evolution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 title="IguanaTex Bitmap Display">
            <a:extLst>
              <a:ext uri="{FF2B5EF4-FFF2-40B4-BE49-F238E27FC236}">
                <a16:creationId xmlns:a16="http://schemas.microsoft.com/office/drawing/2014/main" id="{ACA650DF-2417-D168-AFA6-3706DF8DA6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13" y="1790747"/>
            <a:ext cx="5348267" cy="471467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 title="IguanaTex Bitmap Display">
            <a:extLst>
              <a:ext uri="{FF2B5EF4-FFF2-40B4-BE49-F238E27FC236}">
                <a16:creationId xmlns:a16="http://schemas.microsoft.com/office/drawing/2014/main" id="{D216C090-CC04-0EBC-6EDD-8E5CDF6C85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51" y="2799882"/>
            <a:ext cx="7528533" cy="817067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+ \mathcal{O}\left(\Delta t^2\right)&#10;\end{equation*}&#10;\end{document}" title="IguanaTex Bitmap Display">
            <a:extLst>
              <a:ext uri="{FF2B5EF4-FFF2-40B4-BE49-F238E27FC236}">
                <a16:creationId xmlns:a16="http://schemas.microsoft.com/office/drawing/2014/main" id="{40349B3D-1D43-B580-DAA5-774B8384F4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00" y="4091209"/>
            <a:ext cx="9184000" cy="972800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e^{-i\Delta t\sum_{j \text{ even}} \hat{h}^{[j, j+1]}} = \prod_{j \text{ even}} e^{-i\Delta t \hat{h}^{[j, j+1]}}&#10;\end{equation*}&#10;\end{document}" title="IguanaTex Bitmap Display">
            <a:extLst>
              <a:ext uri="{FF2B5EF4-FFF2-40B4-BE49-F238E27FC236}">
                <a16:creationId xmlns:a16="http://schemas.microsoft.com/office/drawing/2014/main" id="{50B5FA7F-17D3-0D20-4438-9002F0A813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51" y="5538269"/>
            <a:ext cx="7880533" cy="8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C97D5-D59C-404A-7EA1-971B9188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C6431F-3F4D-67FA-7DBC-446C78E3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3" y="1842134"/>
            <a:ext cx="10586644" cy="4024463"/>
          </a:xfrm>
        </p:spPr>
      </p:pic>
    </p:spTree>
    <p:extLst>
      <p:ext uri="{BB962C8B-B14F-4D97-AF65-F5344CB8AC3E}">
        <p14:creationId xmlns:p14="http://schemas.microsoft.com/office/powerpoint/2010/main" val="92645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8E65A-15B7-A57C-688A-0E178CB5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Evolving</a:t>
            </a:r>
            <a:r>
              <a:rPr lang="de-DE" dirty="0"/>
              <a:t> Block </a:t>
            </a:r>
            <a:r>
              <a:rPr lang="de-DE" dirty="0" err="1"/>
              <a:t>Decimation</a:t>
            </a:r>
            <a:r>
              <a:rPr lang="de-DE" dirty="0"/>
              <a:t> (TEBD)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D97D327-86A9-6E22-8B6F-BD7CC00E4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31" y="2553544"/>
            <a:ext cx="10348272" cy="2509345"/>
          </a:xfrm>
        </p:spPr>
      </p:pic>
    </p:spTree>
    <p:extLst>
      <p:ext uri="{BB962C8B-B14F-4D97-AF65-F5344CB8AC3E}">
        <p14:creationId xmlns:p14="http://schemas.microsoft.com/office/powerpoint/2010/main" val="2455196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YB-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3C7CAD5-8B0D-129C-8B7E-E7F297478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958" y="2799748"/>
            <a:ext cx="18192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7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7908C-2260-2BF8-C7BF-AFC0856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Pair States (PEPS)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 title="IguanaTex Bitmap Display">
            <a:extLst>
              <a:ext uri="{FF2B5EF4-FFF2-40B4-BE49-F238E27FC236}">
                <a16:creationId xmlns:a16="http://schemas.microsoft.com/office/drawing/2014/main" id="{F534D0F7-63B0-6E42-B543-308DB07DB8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53" y="5427579"/>
            <a:ext cx="6638933" cy="6378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305551-768F-95E4-EFC8-E38D2BA46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2349" y="1509475"/>
            <a:ext cx="3351605" cy="34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3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A7A38-601E-EF6C-2D81-0EDC094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Pair States (PEPS)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3E4E4-0EB4-8232-DE69-90E48EBE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TEBD: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mathcal{O}(D^{10})&#10;\end{equation*}&#10;\end{document}" title="IguanaTex Bitmap Display">
            <a:extLst>
              <a:ext uri="{FF2B5EF4-FFF2-40B4-BE49-F238E27FC236}">
                <a16:creationId xmlns:a16="http://schemas.microsoft.com/office/drawing/2014/main" id="{D64EFD9F-A1F4-8C27-9FE4-2447052EF1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48" y="1866233"/>
            <a:ext cx="1115733" cy="401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E8152D7-789A-87FE-9CB3-40BCB5BC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3140" y="1923361"/>
            <a:ext cx="3351605" cy="34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79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DADBD-B115-71F1-534F-9766329A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06E466-9C6F-1CC4-4E84-40A540552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9140" y="1822375"/>
            <a:ext cx="3919138" cy="4432114"/>
          </a:xfrm>
        </p:spPr>
      </p:pic>
    </p:spTree>
    <p:extLst>
      <p:ext uri="{BB962C8B-B14F-4D97-AF65-F5344CB8AC3E}">
        <p14:creationId xmlns:p14="http://schemas.microsoft.com/office/powerpoint/2010/main" val="200644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D5310-9C64-F258-8AA7-0A39B7AC08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QMB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5AC6AE-8122-DDA0-408C-574A3F99BA3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</a:t>
            </a:r>
            <a:r>
              <a:rPr lang="de-DE" dirty="0" err="1"/>
              <a:t>parameters</a:t>
            </a:r>
            <a:endParaRPr lang="de-DE" dirty="0"/>
          </a:p>
          <a:p>
            <a:r>
              <a:rPr lang="de-DE" dirty="0" err="1"/>
              <a:t>Approximations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pic>
        <p:nvPicPr>
          <p:cNvPr id="5" name="Grafik 4" descr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858F25CF-0CC9-009E-8A33-8FF87454E2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36" y="1977623"/>
            <a:ext cx="7666040" cy="1082182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d^N&#10;\end{equation*}&#10;\end{document}" title="IguanaTex Bitmap Display">
            <a:extLst>
              <a:ext uri="{FF2B5EF4-FFF2-40B4-BE49-F238E27FC236}">
                <a16:creationId xmlns:a16="http://schemas.microsoft.com/office/drawing/2014/main" id="{13C95CDB-0DD5-313E-AB4F-F0EA827DFE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97" y="3922333"/>
            <a:ext cx="409600" cy="3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30C48-E227-605C-1BA3-9738F49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Center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C82E47-740A-2E47-FBA5-27C260321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3929" y="1884729"/>
            <a:ext cx="7518533" cy="3683065"/>
          </a:xfrm>
        </p:spPr>
      </p:pic>
    </p:spTree>
    <p:extLst>
      <p:ext uri="{BB962C8B-B14F-4D97-AF65-F5344CB8AC3E}">
        <p14:creationId xmlns:p14="http://schemas.microsoft.com/office/powerpoint/2010/main" val="7694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81C63-647D-05E2-F4DA-F8975790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</a:t>
            </a:r>
            <a:r>
              <a:rPr lang="de-DE" dirty="0" err="1"/>
              <a:t>Hypersurface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BA80C3-8F21-958F-33AC-786F94150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2037" y="1589624"/>
            <a:ext cx="6230640" cy="3331233"/>
          </a:xfr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B^{[n+1]} \approx A^{[n]}\Lambda{[n+1]}&#10;\end{equation*}&#10;\end{document}" title="IguanaTex Bitmap Display">
            <a:extLst>
              <a:ext uri="{FF2B5EF4-FFF2-40B4-BE49-F238E27FC236}">
                <a16:creationId xmlns:a16="http://schemas.microsoft.com/office/drawing/2014/main" id="{1FDB7DEA-D2FE-AF42-C544-A8AD948938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3" y="5722952"/>
            <a:ext cx="3901867" cy="422400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 \approx A^{[n]} \Lambda&#10;\end{equation*}&#10;\end{document}" title="IguanaTex Bitmap Display">
            <a:extLst>
              <a:ext uri="{FF2B5EF4-FFF2-40B4-BE49-F238E27FC236}">
                <a16:creationId xmlns:a16="http://schemas.microsoft.com/office/drawing/2014/main" id="{1A1575F4-5045-4C01-AE28-C4DED11ED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94" y="5722952"/>
            <a:ext cx="1913600" cy="332800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Vert \Lambda^{[n]} - A^{[n]} \Lambda\rVert&#10;\end{equation*}&#10;\end{document}" title="IguanaTex Bitmap Display">
            <a:extLst>
              <a:ext uri="{FF2B5EF4-FFF2-40B4-BE49-F238E27FC236}">
                <a16:creationId xmlns:a16="http://schemas.microsoft.com/office/drawing/2014/main" id="{F4F0F496-29BD-43A6-E04F-2DB01B6C22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53" y="5678152"/>
            <a:ext cx="2158933" cy="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22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D59F9-49E0-7F94-CDC7-59FE1181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D8876D-C65F-31D4-7766-2177759F0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32" y="1860876"/>
            <a:ext cx="9253960" cy="4005722"/>
          </a:xfrm>
        </p:spPr>
      </p:pic>
    </p:spTree>
    <p:extLst>
      <p:ext uri="{BB962C8B-B14F-4D97-AF65-F5344CB8AC3E}">
        <p14:creationId xmlns:p14="http://schemas.microsoft.com/office/powerpoint/2010/main" val="266389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52E69-7594-7757-5F07-49FF9656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Moses-Move (MM) –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6B667F2-FCA0-931B-F360-BBD0DEDA0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437" y="2976153"/>
            <a:ext cx="10587442" cy="1976045"/>
          </a:xfrm>
        </p:spPr>
      </p:pic>
    </p:spTree>
    <p:extLst>
      <p:ext uri="{BB962C8B-B14F-4D97-AF65-F5344CB8AC3E}">
        <p14:creationId xmlns:p14="http://schemas.microsoft.com/office/powerpoint/2010/main" val="2540594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219F0-C2E3-7074-3C33-312BCCBF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189AD-B9FA-7C5A-1167-F032E6C2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underbrace{\sum_{x=1}^{L_x}\hat{H}_x}_{\text{columns}} + \underbrace{\sum_{y=1}^{L_y}\hat{H}_y}_{\text{rows}}&#10;\end{equation*}&#10;\end{document}" title="IguanaTex Bitmap Display">
            <a:extLst>
              <a:ext uri="{FF2B5EF4-FFF2-40B4-BE49-F238E27FC236}">
                <a16:creationId xmlns:a16="http://schemas.microsoft.com/office/drawing/2014/main" id="{455C8653-8F6E-600C-FB2E-AEC17AE22B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80" y="2411962"/>
            <a:ext cx="3272533" cy="15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8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Matrix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YB-</a:t>
            </a:r>
            <a:r>
              <a:rPr lang="de-DE" dirty="0" err="1">
                <a:solidFill>
                  <a:schemeClr val="tx1"/>
                </a:solidFill>
              </a:rPr>
              <a:t>isoTPS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3C7CAD5-8B0D-129C-8B7E-E7F297478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9958" y="2799748"/>
            <a:ext cx="1819275" cy="2057400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D2FA974A-30F9-509B-A068-8966C6147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9080" y="4254501"/>
            <a:ext cx="1967236" cy="2057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676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A96DD-D878-4C6A-CD85-6A2A2D69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isoTPS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A0A2F3-FDA8-83F4-FBD1-4574A9572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026" y="1520933"/>
            <a:ext cx="4551947" cy="4760578"/>
          </a:xfrm>
        </p:spPr>
      </p:pic>
    </p:spTree>
    <p:extLst>
      <p:ext uri="{BB962C8B-B14F-4D97-AF65-F5344CB8AC3E}">
        <p14:creationId xmlns:p14="http://schemas.microsoft.com/office/powerpoint/2010/main" val="3429701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F4541-E858-5FEA-E21A-BD40BC72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Values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DA7986-5E5F-6AB5-A71D-15DEB7174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5947" y="2070886"/>
            <a:ext cx="3970019" cy="417536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333739-5B24-7305-E5A5-AA6B4266A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8837" y="1892817"/>
            <a:ext cx="4138913" cy="40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89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70855-F60C-8492-EB93-F79694E8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orthogonality</a:t>
            </a:r>
            <a:r>
              <a:rPr lang="de-DE" dirty="0"/>
              <a:t> </a:t>
            </a:r>
            <a:r>
              <a:rPr lang="de-DE" dirty="0" err="1"/>
              <a:t>hypersurface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34E2ECC-E314-90B5-3E21-9F968C28C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6646" y="1546308"/>
            <a:ext cx="5015144" cy="4795851"/>
          </a:xfrm>
        </p:spPr>
      </p:pic>
    </p:spTree>
    <p:extLst>
      <p:ext uri="{BB962C8B-B14F-4D97-AF65-F5344CB8AC3E}">
        <p14:creationId xmlns:p14="http://schemas.microsoft.com/office/powerpoint/2010/main" val="849809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9B691-B888-9697-020B-3CE823BD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B21D9-0287-DF25-E462-753CB87D6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YB Error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919E26-2001-74CC-F73C-7BC5480A7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062" y="1825627"/>
            <a:ext cx="7077487" cy="2472856"/>
          </a:xfrm>
          <a:prstGeom prst="rect">
            <a:avLst/>
          </a:prstGeom>
        </p:spPr>
      </p:pic>
      <p:pic>
        <p:nvPicPr>
          <p:cNvPr id="20" name="Grafik 1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 = \sqrt{\braket{\Psi|\Psi}+\braket{\Psi^\prime|\Psi^\prime}-2\Re\braket{\Psi^\prime|\Psi}}&#10;\end{equation*}&#10;\end{document}" title="IguanaTex Bitmap Display">
            <a:extLst>
              <a:ext uri="{FF2B5EF4-FFF2-40B4-BE49-F238E27FC236}">
                <a16:creationId xmlns:a16="http://schemas.microsoft.com/office/drawing/2014/main" id="{28EB7E7B-4189-9FDA-35F2-AC67DD489B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94" y="4877838"/>
            <a:ext cx="7347953" cy="425192"/>
          </a:xfrm>
          <a:prstGeom prst="rect">
            <a:avLst/>
          </a:prstGeom>
        </p:spPr>
      </p:pic>
      <p:pic>
        <p:nvPicPr>
          <p:cNvPr id="14" name="Grafik 13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 title="IguanaTex Bitmap Display">
            <a:extLst>
              <a:ext uri="{FF2B5EF4-FFF2-40B4-BE49-F238E27FC236}">
                <a16:creationId xmlns:a16="http://schemas.microsoft.com/office/drawing/2014/main" id="{88668767-0386-7B18-31A2-B8B02563A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02" y="5437310"/>
            <a:ext cx="3057067" cy="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Isometric</a:t>
            </a:r>
            <a:r>
              <a:rPr lang="de-DE" dirty="0"/>
              <a:t> Tensor </a:t>
            </a:r>
            <a:r>
              <a:rPr lang="de-DE" dirty="0" err="1"/>
              <a:t>Product</a:t>
            </a:r>
            <a:r>
              <a:rPr lang="de-DE" dirty="0"/>
              <a:t> States (</a:t>
            </a:r>
            <a:r>
              <a:rPr lang="de-DE" dirty="0" err="1"/>
              <a:t>isoTPS</a:t>
            </a:r>
            <a:r>
              <a:rPr lang="de-DE" dirty="0"/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YB-</a:t>
            </a:r>
            <a:r>
              <a:rPr lang="de-DE" dirty="0" err="1"/>
              <a:t>isoTPS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94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07C1-D4CC-2801-2C4E-696C11B0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Yang-Baxter (YB) Move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7EFB9C6-DA3D-D37A-BA28-6B9DE91E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/>
          <a:lstStyle/>
          <a:p>
            <a:r>
              <a:rPr lang="de-DE" dirty="0" err="1"/>
              <a:t>Constrained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  <a:p>
            <a:pPr lvl="1"/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SVD + </a:t>
            </a:r>
            <a:r>
              <a:rPr lang="de-DE" dirty="0" err="1"/>
              <a:t>disentangling</a:t>
            </a:r>
            <a:endParaRPr lang="de-DE" dirty="0"/>
          </a:p>
          <a:p>
            <a:endParaRPr lang="de-DE" dirty="0"/>
          </a:p>
        </p:txBody>
      </p:sp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 title="IguanaTex Bitmap Display">
            <a:extLst>
              <a:ext uri="{FF2B5EF4-FFF2-40B4-BE49-F238E27FC236}">
                <a16:creationId xmlns:a16="http://schemas.microsoft.com/office/drawing/2014/main" id="{64BF3B08-7776-4DF0-72BA-157274EFE1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8" y="2636329"/>
            <a:ext cx="6323200" cy="674133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 title="IguanaTex Bitmap Display">
            <a:extLst>
              <a:ext uri="{FF2B5EF4-FFF2-40B4-BE49-F238E27FC236}">
                <a16:creationId xmlns:a16="http://schemas.microsoft.com/office/drawing/2014/main" id="{881B379C-F7E0-9BC2-27AB-067BE024C7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00" y="3505654"/>
            <a:ext cx="5971200" cy="4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1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1DACF-D09A-0CBF-6BB4-037794B6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1D9503-3867-B0A3-3F02-6C97F2F77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645" y="2056239"/>
            <a:ext cx="5844591" cy="3707859"/>
          </a:xfrm>
        </p:spPr>
      </p:pic>
    </p:spTree>
    <p:extLst>
      <p:ext uri="{BB962C8B-B14F-4D97-AF65-F5344CB8AC3E}">
        <p14:creationId xmlns:p14="http://schemas.microsoft.com/office/powerpoint/2010/main" val="3416683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9E18C-C2ED-19B8-EFD4-03448519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008A66-CB86-51F5-19EC-5F32732B5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765" y="1690688"/>
            <a:ext cx="6692916" cy="4564224"/>
          </a:xfrm>
        </p:spPr>
      </p:pic>
    </p:spTree>
    <p:extLst>
      <p:ext uri="{BB962C8B-B14F-4D97-AF65-F5344CB8AC3E}">
        <p14:creationId xmlns:p14="http://schemas.microsoft.com/office/powerpoint/2010/main" val="3879327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32D0A-C835-A559-3128-E257F4D9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Tripartite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667FD42-28C0-6B3F-46F0-84F47A12D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4258" y="2044111"/>
            <a:ext cx="8343484" cy="157458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0DA568-AA8C-D945-5C17-ABABD0858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3" y="4163331"/>
            <a:ext cx="7800524" cy="15745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D50D06-7C62-7597-951E-068E3B571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3286" y="4163331"/>
            <a:ext cx="2425221" cy="15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4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1D2C38-9607-D18B-6BEC-1007FF5B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531" y="1880627"/>
            <a:ext cx="7871928" cy="3920883"/>
          </a:xfrm>
        </p:spPr>
      </p:pic>
    </p:spTree>
    <p:extLst>
      <p:ext uri="{BB962C8B-B14F-4D97-AF65-F5344CB8AC3E}">
        <p14:creationId xmlns:p14="http://schemas.microsoft.com/office/powerpoint/2010/main" val="1457783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Disentangling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Truncation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 err="1"/>
              <a:t>Renyi-entropy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r>
              <a:rPr lang="de-DE" dirty="0"/>
              <a:t>		</a:t>
            </a:r>
            <a:r>
              <a:rPr lang="de-DE" dirty="0" err="1"/>
              <a:t>with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f_\text{trunc}\left(U,\theta\right) = \sqrt{\sum_{\mu = \chi+1}^{\chi D^2}S_\mu^2}&#10;\end{equation*}&#10;\end{document}" title="IguanaTex Bitmap Display">
            <a:extLst>
              <a:ext uri="{FF2B5EF4-FFF2-40B4-BE49-F238E27FC236}">
                <a16:creationId xmlns:a16="http://schemas.microsoft.com/office/drawing/2014/main" id="{38B4B9B3-572C-EDF9-53DE-BD00A7BF1E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10" y="2402134"/>
            <a:ext cx="3980800" cy="1275733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 = \frac{1}{1-\alpha}\log\left(\sum_{\mu=1}^{\chi D^2}S_\mu^{2\alpha}\right)&#10;\end{equation*}&#10;\end{document}" title="IguanaTex Bitmap Display">
            <a:extLst>
              <a:ext uri="{FF2B5EF4-FFF2-40B4-BE49-F238E27FC236}">
                <a16:creationId xmlns:a16="http://schemas.microsoft.com/office/drawing/2014/main" id="{D71AB9D7-6755-6F08-D802-36967D57E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19" y="4001295"/>
            <a:ext cx="8913067" cy="1275733"/>
          </a:xfrm>
          <a:prstGeom prst="rect">
            <a:avLst/>
          </a:prstGeom>
        </p:spPr>
      </p:pic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C0275C37-B9DB-D6A7-3A9C-124CECC0A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1925" y="539015"/>
            <a:ext cx="3391461" cy="168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 title="IguanaTex Bitmap Display">
            <a:extLst>
              <a:ext uri="{FF2B5EF4-FFF2-40B4-BE49-F238E27FC236}">
                <a16:creationId xmlns:a16="http://schemas.microsoft.com/office/drawing/2014/main" id="{B1368E6E-D510-F779-446B-90FC4494EF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74" y="5372189"/>
            <a:ext cx="2713600" cy="4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6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 title="IguanaTex Bitmap Display">
            <a:extLst>
              <a:ext uri="{FF2B5EF4-FFF2-40B4-BE49-F238E27FC236}">
                <a16:creationId xmlns:a16="http://schemas.microsoft.com/office/drawing/2014/main" id="{E1B7BDA7-7FBE-13B6-A8C3-AFA5F1E4EC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44" y="2000984"/>
            <a:ext cx="4881067" cy="41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0DDD3E-B259-1C3C-E735-F39B2237572A}"/>
              </a:ext>
            </a:extLst>
          </p:cNvPr>
          <p:cNvSpPr txBox="1"/>
          <p:nvPr/>
        </p:nvSpPr>
        <p:spPr>
          <a:xfrm>
            <a:off x="8407668" y="1961240"/>
            <a:ext cx="27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maximize</a:t>
            </a:r>
            <a:endParaRPr lang="de-DE" sz="2800" dirty="0"/>
          </a:p>
        </p:txBody>
      </p:sp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 title="IguanaTex Bitmap Display">
            <a:extLst>
              <a:ext uri="{FF2B5EF4-FFF2-40B4-BE49-F238E27FC236}">
                <a16:creationId xmlns:a16="http://schemas.microsoft.com/office/drawing/2014/main" id="{B4AEDD02-0C14-850E-0C9F-46B5623D62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586" y="2028717"/>
            <a:ext cx="723200" cy="388267"/>
          </a:xfrm>
          <a:prstGeom prst="rect">
            <a:avLst/>
          </a:prstGeom>
        </p:spPr>
      </p:pic>
      <p:pic>
        <p:nvPicPr>
          <p:cNvPr id="12" name="Grafik 11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 title="IguanaTex Bitmap Display">
            <a:extLst>
              <a:ext uri="{FF2B5EF4-FFF2-40B4-BE49-F238E27FC236}">
                <a16:creationId xmlns:a16="http://schemas.microsoft.com/office/drawing/2014/main" id="{5D9738F3-C7CC-EC13-2311-6E939B92D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6" y="2123650"/>
            <a:ext cx="315733" cy="1984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2F723C-E528-C811-CA2D-93FD26AF0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02634" y="2711176"/>
            <a:ext cx="2522872" cy="3719286"/>
          </a:xfrm>
          <a:prstGeom prst="rect">
            <a:avLst/>
          </a:prstGeom>
        </p:spPr>
      </p:pic>
      <p:pic>
        <p:nvPicPr>
          <p:cNvPr id="18" name="Grafik 17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 title="IguanaTex Bitmap Display">
            <a:extLst>
              <a:ext uri="{FF2B5EF4-FFF2-40B4-BE49-F238E27FC236}">
                <a16:creationId xmlns:a16="http://schemas.microsoft.com/office/drawing/2014/main" id="{8B453078-11A2-B201-97D6-339C90D105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15" y="4570819"/>
            <a:ext cx="974933" cy="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Renyi-2 </a:t>
            </a:r>
            <a:r>
              <a:rPr lang="de-DE" dirty="0" err="1"/>
              <a:t>disentangling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F04F81-C5F2-8461-F9EF-FA8C0E69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9509" y="1555030"/>
            <a:ext cx="6692617" cy="47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easy </a:t>
            </a:r>
            <a:r>
              <a:rPr lang="de-DE" dirty="0" err="1"/>
              <a:t>tensor</a:t>
            </a:r>
            <a:r>
              <a:rPr lang="de-DE" dirty="0"/>
              <a:t> network form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10D2F1-D59B-760A-B4FA-8D57D3D4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301" y="3057526"/>
            <a:ext cx="10161496" cy="35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Riemannian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CG:</a:t>
            </a:r>
          </a:p>
          <a:p>
            <a:r>
              <a:rPr lang="de-DE" dirty="0"/>
              <a:t>TRM: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6B4E55-764D-CE0D-EB01-3A4DEE4C9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3773" y="1488557"/>
            <a:ext cx="7568315" cy="3541718"/>
          </a:xfrm>
          <a:prstGeom prst="rect">
            <a:avLst/>
          </a:prstGeom>
        </p:spPr>
      </p:pic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D^9)&#10;\end{equation*}&#10;\end{document}" title="IguanaTex Bitmap Display">
            <a:extLst>
              <a:ext uri="{FF2B5EF4-FFF2-40B4-BE49-F238E27FC236}">
                <a16:creationId xmlns:a16="http://schemas.microsoft.com/office/drawing/2014/main" id="{B506B38C-7D1A-A982-DC25-96A8E54986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83" y="4917441"/>
            <a:ext cx="1704533" cy="401067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N_\text{tCG}D^9)&#10;\end{equation*}&#10;\end{document}" title="IguanaTex Bitmap Display">
            <a:extLst>
              <a:ext uri="{FF2B5EF4-FFF2-40B4-BE49-F238E27FC236}">
                <a16:creationId xmlns:a16="http://schemas.microsoft.com/office/drawing/2014/main" id="{4435FEBD-89DC-51C6-E380-6198E6D37B6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82" y="5453448"/>
            <a:ext cx="2539408" cy="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5002-FDC6-1DD5-6103-AC114D33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90581-13F7-EBA8-E626-B3E755E56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(MPS)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Isometric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Tensor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Product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States (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YB-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isoTPS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E82CA-3120-3E22-B9E2-9F7AC22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327" y="1584571"/>
            <a:ext cx="5224530" cy="94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4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C456285-108B-F984-55A4-410262D44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996" y="1919479"/>
            <a:ext cx="9587776" cy="77078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90B6B6-BCB6-089D-A6FE-219B48919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1075" y="3625164"/>
            <a:ext cx="6089034" cy="20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30005-AFCA-3654-0059-A260B60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Approximate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B2F64-0B80-7190-0D0F-809795B1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Gradients</a:t>
            </a:r>
            <a:r>
              <a:rPr lang="de-DE" dirty="0"/>
              <a:t>	</a:t>
            </a:r>
          </a:p>
          <a:p>
            <a:r>
              <a:rPr lang="de-DE" dirty="0"/>
              <a:t>CG/TRM</a:t>
            </a:r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+N_\text{svd}D^7)&#10;\end{equation*}&#10;\end{document}" title="IguanaTex Bitmap Display">
            <a:extLst>
              <a:ext uri="{FF2B5EF4-FFF2-40B4-BE49-F238E27FC236}">
                <a16:creationId xmlns:a16="http://schemas.microsoft.com/office/drawing/2014/main" id="{E4D82B86-83E8-05F5-F14C-7AE76C43BE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14" y="1866232"/>
            <a:ext cx="4169611" cy="408178"/>
          </a:xfrm>
          <a:prstGeom prst="rect">
            <a:avLst/>
          </a:prstGeom>
        </p:spPr>
      </p:pic>
      <p:pic>
        <p:nvPicPr>
          <p:cNvPr id="10" name="Grafik 9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)&#10;\end{equation*}&#10;\end{document}" title="IguanaTex Bitmap Display">
            <a:extLst>
              <a:ext uri="{FF2B5EF4-FFF2-40B4-BE49-F238E27FC236}">
                <a16:creationId xmlns:a16="http://schemas.microsoft.com/office/drawing/2014/main" id="{17912EAE-0F5C-3547-6DB1-DA5FA7855C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13" y="2402240"/>
            <a:ext cx="2556394" cy="4038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C25D1CF-3C0C-02FC-7176-F6F35A2D0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3088" y="2721269"/>
            <a:ext cx="5460709" cy="37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87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YB-</a:t>
            </a:r>
            <a:r>
              <a:rPr lang="de-DE" dirty="0" err="1"/>
              <a:t>move</a:t>
            </a:r>
            <a:r>
              <a:rPr lang="de-DE" dirty="0"/>
              <a:t>: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2C89212-663A-F92A-C73A-95A72186A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812" y="1498576"/>
            <a:ext cx="10337985" cy="4994295"/>
          </a:xfrm>
        </p:spPr>
      </p:pic>
    </p:spTree>
    <p:extLst>
      <p:ext uri="{BB962C8B-B14F-4D97-AF65-F5344CB8AC3E}">
        <p14:creationId xmlns:p14="http://schemas.microsoft.com/office/powerpoint/2010/main" val="1001208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operator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Maximization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} = \hat{U}^{[i,j]}(\Delta t) \ket{\Psi}&#10;\end{equation*}&#10;\end{document}" title="IguanaTex Bitmap Display">
            <a:extLst>
              <a:ext uri="{FF2B5EF4-FFF2-40B4-BE49-F238E27FC236}">
                <a16:creationId xmlns:a16="http://schemas.microsoft.com/office/drawing/2014/main" id="{3A03F84A-64EB-E87E-B284-31DD7F867E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31" y="1825627"/>
            <a:ext cx="2948267" cy="424533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 title="IguanaTex Bitmap Display">
            <a:extLst>
              <a:ext uri="{FF2B5EF4-FFF2-40B4-BE49-F238E27FC236}">
                <a16:creationId xmlns:a16="http://schemas.microsoft.com/office/drawing/2014/main" id="{739F4F08-59EE-AB5C-A107-9BB8CB03E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54" y="3687607"/>
            <a:ext cx="5832533" cy="424533"/>
          </a:xfrm>
          <a:prstGeom prst="rect">
            <a:avLst/>
          </a:prstGeom>
        </p:spPr>
      </p:pic>
      <p:pic>
        <p:nvPicPr>
          <p:cNvPr id="11" name="Grafik 10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 title="IguanaTex Bitmap Display">
            <a:extLst>
              <a:ext uri="{FF2B5EF4-FFF2-40B4-BE49-F238E27FC236}">
                <a16:creationId xmlns:a16="http://schemas.microsoft.com/office/drawing/2014/main" id="{DC98ABBA-ACCF-8810-BCFA-3CE4DAC122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36" y="4510913"/>
            <a:ext cx="5354667" cy="76373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BD200BE-4A5F-54CA-B80C-958BEF334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9746" y="1575773"/>
            <a:ext cx="2209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87A234-FBFA-832A-BAC1-F44D9A27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7082" y="1646153"/>
            <a:ext cx="7579996" cy="4577292"/>
          </a:xfrm>
        </p:spPr>
      </p:pic>
    </p:spTree>
    <p:extLst>
      <p:ext uri="{BB962C8B-B14F-4D97-AF65-F5344CB8AC3E}">
        <p14:creationId xmlns:p14="http://schemas.microsoft.com/office/powerpoint/2010/main" val="4023874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3485ECB-3CBA-C03A-6C3F-196654FB0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3" y="1787825"/>
            <a:ext cx="10342747" cy="4288956"/>
          </a:xfrm>
        </p:spPr>
      </p:pic>
      <p:pic>
        <p:nvPicPr>
          <p:cNvPr id="6" name="Grafik 5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 title="IguanaTex Bitmap Display">
            <a:extLst>
              <a:ext uri="{FF2B5EF4-FFF2-40B4-BE49-F238E27FC236}">
                <a16:creationId xmlns:a16="http://schemas.microsoft.com/office/drawing/2014/main" id="{435338EF-6D0E-CBAA-AACF-14264E47C3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08" y="815641"/>
            <a:ext cx="4915200" cy="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4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TEBD2</a:t>
            </a:r>
          </a:p>
        </p:txBody>
      </p:sp>
      <p:pic>
        <p:nvPicPr>
          <p:cNvPr id="7" name="Grafik 6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 title="IguanaTex Bitmap Display">
            <a:extLst>
              <a:ext uri="{FF2B5EF4-FFF2-40B4-BE49-F238E27FC236}">
                <a16:creationId xmlns:a16="http://schemas.microsoft.com/office/drawing/2014/main" id="{1B93B2A2-E0A5-397D-C9BC-A29378B6CF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32" y="815641"/>
            <a:ext cx="4915200" cy="424533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EA4D0B94-0DB6-BBEF-0591-1A4509FA9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787" y="1892056"/>
            <a:ext cx="9340140" cy="4643485"/>
          </a:xfrm>
        </p:spPr>
      </p:pic>
    </p:spTree>
    <p:extLst>
      <p:ext uri="{BB962C8B-B14F-4D97-AF65-F5344CB8AC3E}">
        <p14:creationId xmlns:p14="http://schemas.microsoft.com/office/powerpoint/2010/main" val="1090522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Transverse Field Ising (TFI)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15510-3CA5-C850-271A-383C0A85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Critical </a:t>
            </a:r>
            <a:r>
              <a:rPr lang="de-DE" dirty="0" err="1"/>
              <a:t>field</a:t>
            </a:r>
            <a:endParaRPr lang="de-DE" dirty="0"/>
          </a:p>
        </p:txBody>
      </p:sp>
      <p:pic>
        <p:nvPicPr>
          <p:cNvPr id="5" name="Grafik 4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 title="IguanaTex Bitmap Display">
            <a:extLst>
              <a:ext uri="{FF2B5EF4-FFF2-40B4-BE49-F238E27FC236}">
                <a16:creationId xmlns:a16="http://schemas.microsoft.com/office/drawing/2014/main" id="{F952D50B-A1E4-7473-F8A1-9896E07C7A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27" y="2034674"/>
            <a:ext cx="4804267" cy="838400"/>
          </a:xfrm>
          <a:prstGeom prst="rect">
            <a:avLst/>
          </a:prstGeom>
        </p:spPr>
      </p:pic>
      <p:pic>
        <p:nvPicPr>
          <p:cNvPr id="9" name="Grafik 8" descr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 title="IguanaTex Bitmap Display">
            <a:extLst>
              <a:ext uri="{FF2B5EF4-FFF2-40B4-BE49-F238E27FC236}">
                <a16:creationId xmlns:a16="http://schemas.microsoft.com/office/drawing/2014/main" id="{BF76285C-17CE-6AE3-65C4-75285A6F04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94" y="3930413"/>
            <a:ext cx="1796267" cy="3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5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00F4180-DF0D-4CF4-E561-E2D4AF3E7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008" y="1872054"/>
            <a:ext cx="2700336" cy="3884330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D5CC00-9064-1298-6F8C-AA217B854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767" y="1977992"/>
            <a:ext cx="2700337" cy="38635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B89C924-A218-EE6E-645A-CE6F7744F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5238" y="1977992"/>
            <a:ext cx="2700336" cy="38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7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2175E1B-ED4B-AA6B-88E7-3E39D147E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89" y="2122560"/>
            <a:ext cx="2658829" cy="382462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6468F1F-2843-AC36-6189-278738B61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6660" y="2122560"/>
            <a:ext cx="2658829" cy="3783719"/>
          </a:xfrm>
          <a:prstGeom prst="rect">
            <a:avLst/>
          </a:prstGeom>
        </p:spPr>
      </p:pic>
      <p:pic>
        <p:nvPicPr>
          <p:cNvPr id="3" name="Inhaltsplatzhalter 4">
            <a:extLst>
              <a:ext uri="{FF2B5EF4-FFF2-40B4-BE49-F238E27FC236}">
                <a16:creationId xmlns:a16="http://schemas.microsoft.com/office/drawing/2014/main" id="{8B5A3DAE-606F-0A0F-89CD-EF3B4064B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4115" y="2122560"/>
            <a:ext cx="2700336" cy="3884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58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98901-925C-6CC8-9D6F-9239EA96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Tensor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75B2CE-FF28-7462-A411-6F1956BF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Tensor </a:t>
            </a:r>
            <a:r>
              <a:rPr lang="de-DE" dirty="0" err="1"/>
              <a:t>of</a:t>
            </a:r>
            <a:r>
              <a:rPr lang="de-DE" dirty="0"/>
              <a:t> rank    :</a:t>
            </a:r>
          </a:p>
        </p:txBody>
      </p:sp>
      <p:pic>
        <p:nvPicPr>
          <p:cNvPr id="5" name="Grafik 4" descr="\documentclass{article}&#10;\usepackage{amsmath}&#10;\usepackage{mathtools}&#10;\pagestyle{empty}&#10;\begin{document}&#10;\begin{equation*}&#10;n&#10;\end{equation*}&#10;\end{document}" title="IguanaTex Bitmap Display">
            <a:extLst>
              <a:ext uri="{FF2B5EF4-FFF2-40B4-BE49-F238E27FC236}">
                <a16:creationId xmlns:a16="http://schemas.microsoft.com/office/drawing/2014/main" id="{8487A47E-014D-D4CE-BC92-7AB3CFAFE2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63" y="1994795"/>
            <a:ext cx="194133" cy="160000"/>
          </a:xfrm>
          <a:prstGeom prst="rect">
            <a:avLst/>
          </a:prstGeom>
        </p:spPr>
      </p:pic>
      <p:pic>
        <p:nvPicPr>
          <p:cNvPr id="7" name="Grafik 6" descr="\documentclass{article}&#10;\usepackage{amsmath}&#10;\usepackage{amssymb}&#10;\usepackage{mathtools}&#10;\pagestyle{empty}&#10;\begin{document}&#10;\begin{equation*}&#10;T \in \mathbb{C}^{\chi_1\times\chi_2\times\dots\times\chi_n}&#10;\end{equation*}&#10;\end{document}" title="IguanaTex Bitmap Display">
            <a:extLst>
              <a:ext uri="{FF2B5EF4-FFF2-40B4-BE49-F238E27FC236}">
                <a16:creationId xmlns:a16="http://schemas.microsoft.com/office/drawing/2014/main" id="{56A91656-38C1-3A45-C6E3-4CD053C9A9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1864662"/>
            <a:ext cx="2803200" cy="290133"/>
          </a:xfrm>
          <a:prstGeom prst="rect">
            <a:avLst/>
          </a:prstGeom>
        </p:spPr>
      </p:pic>
      <p:pic>
        <p:nvPicPr>
          <p:cNvPr id="9" name="Grafik 8" descr="\documentclass{article}&#10;\usepackage{amsmath}&#10;\usepackage{amssymb}&#10;\usepackage{mathtools}&#10;\pagestyle{empty}&#10;\begin{document}&#10;\begin{equation*}&#10;T_{i_1,i_2,\dots,i_n} \in \mathbb{C}&#10;\end{equation*}&#10;\end{document}" title="IguanaTex Bitmap Display">
            <a:extLst>
              <a:ext uri="{FF2B5EF4-FFF2-40B4-BE49-F238E27FC236}">
                <a16:creationId xmlns:a16="http://schemas.microsoft.com/office/drawing/2014/main" id="{47E99A52-A125-351C-1A27-9E0FA37780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5" y="2574344"/>
            <a:ext cx="2150400" cy="352000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i_j \in \{1, 2, \dots, \chi_j\}&#10;\end{equation*}&#10;\end{document}" title="IguanaTex Bitmap Display">
            <a:extLst>
              <a:ext uri="{FF2B5EF4-FFF2-40B4-BE49-F238E27FC236}">
                <a16:creationId xmlns:a16="http://schemas.microsoft.com/office/drawing/2014/main" id="{65358B77-851A-F898-9219-D1F638C6AC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07" y="2621566"/>
            <a:ext cx="2694400" cy="3712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C710539-16D5-1F04-CD40-F2EA40ABD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8482" y="3725614"/>
            <a:ext cx="3478098" cy="237447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88A574B-8454-5AD0-859B-B4A3CD30F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6822" y="4336730"/>
            <a:ext cx="2274143" cy="93641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0CDAD3C-C3BE-BCA1-98F0-D481689C88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12346" y="4336730"/>
            <a:ext cx="3678759" cy="9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95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6445B5-31EA-F4C3-F011-E60D6005D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8325" y="2295498"/>
            <a:ext cx="2191155" cy="360697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0C0E463-156C-30CF-F28F-053022DA5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7808" y="2265447"/>
            <a:ext cx="2258575" cy="3606978"/>
          </a:xfrm>
          <a:prstGeom prst="rect">
            <a:avLst/>
          </a:prstGeom>
        </p:spPr>
      </p:pic>
      <p:pic>
        <p:nvPicPr>
          <p:cNvPr id="3" name="Inhaltsplatzhalter 4">
            <a:extLst>
              <a:ext uri="{FF2B5EF4-FFF2-40B4-BE49-F238E27FC236}">
                <a16:creationId xmlns:a16="http://schemas.microsoft.com/office/drawing/2014/main" id="{30EFABB4-5D14-21D8-488D-09C9BC296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0526" y="1988095"/>
            <a:ext cx="2700336" cy="3884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024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89A8A-A625-5AE7-0388-DD37747D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YB-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10710C5-069D-DACF-34F6-F4F53DBD3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853" y="1767031"/>
            <a:ext cx="7285020" cy="4351234"/>
          </a:xfrm>
        </p:spPr>
      </p:pic>
    </p:spTree>
    <p:extLst>
      <p:ext uri="{BB962C8B-B14F-4D97-AF65-F5344CB8AC3E}">
        <p14:creationId xmlns:p14="http://schemas.microsoft.com/office/powerpoint/2010/main" val="1705054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TEBD1 </a:t>
            </a:r>
            <a:r>
              <a:rPr lang="de-DE" dirty="0" err="1"/>
              <a:t>vs</a:t>
            </a:r>
            <a:r>
              <a:rPr lang="de-DE" dirty="0"/>
              <a:t> TEBD2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17D9BD-0A1E-A09A-E12C-3AEC54E8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4192" y="1413609"/>
            <a:ext cx="2954856" cy="486414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04C217-AF11-DF73-FCB6-CC09B772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9559" y="1413609"/>
            <a:ext cx="4023150" cy="486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3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1E843E-B15D-DA59-41F8-DFB203B7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2579" y="2063107"/>
            <a:ext cx="2266649" cy="380099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2545FA-637A-B67A-EF14-5CF5A51C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3" y="2164581"/>
            <a:ext cx="3086130" cy="38009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9DB8D6-5677-4440-DD1D-7AD32701F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0312" y="2111643"/>
            <a:ext cx="2266649" cy="38009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3859F0-809B-7F9F-76BF-6F44E519F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9951" y="2063107"/>
            <a:ext cx="2266649" cy="380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4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lattices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E1F5F5-FCDE-0125-C858-A0217A562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015" y="2149884"/>
            <a:ext cx="9811571" cy="4000659"/>
          </a:xfrm>
        </p:spPr>
      </p:pic>
    </p:spTree>
    <p:extLst>
      <p:ext uri="{BB962C8B-B14F-4D97-AF65-F5344CB8AC3E}">
        <p14:creationId xmlns:p14="http://schemas.microsoft.com/office/powerpoint/2010/main" val="815113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16F56-A6FE-96FD-60A6-1ED23E1A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Real-time </a:t>
            </a:r>
            <a:r>
              <a:rPr lang="de-DE" dirty="0" err="1"/>
              <a:t>evolution</a:t>
            </a:r>
            <a:r>
              <a:rPr lang="de-DE" dirty="0"/>
              <a:t>: Global </a:t>
            </a:r>
            <a:r>
              <a:rPr lang="de-DE" dirty="0" err="1"/>
              <a:t>quench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5F83E7-AE23-A925-CC23-9FAD4733D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515" y="1861074"/>
            <a:ext cx="10515599" cy="4423387"/>
          </a:xfrm>
        </p:spPr>
      </p:pic>
    </p:spTree>
    <p:extLst>
      <p:ext uri="{BB962C8B-B14F-4D97-AF65-F5344CB8AC3E}">
        <p14:creationId xmlns:p14="http://schemas.microsoft.com/office/powerpoint/2010/main" val="1728073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85609-6C2B-CA0F-D9A2-7B8DED9C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&amp; 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F0B99-EC4E-3558-0E3D-37C3985F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</a:t>
            </a:r>
          </a:p>
          <a:p>
            <a:r>
              <a:rPr lang="de-DE" dirty="0"/>
              <a:t>New </a:t>
            </a:r>
            <a:r>
              <a:rPr lang="de-DE" dirty="0" err="1"/>
              <a:t>canonical</a:t>
            </a:r>
            <a:r>
              <a:rPr lang="de-DE" dirty="0"/>
              <a:t> form</a:t>
            </a:r>
          </a:p>
          <a:p>
            <a:r>
              <a:rPr lang="de-DE" dirty="0"/>
              <a:t>YB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MM</a:t>
            </a:r>
          </a:p>
          <a:p>
            <a:r>
              <a:rPr lang="de-DE" dirty="0" err="1"/>
              <a:t>Nevertheless</a:t>
            </a:r>
            <a:r>
              <a:rPr lang="de-DE" dirty="0"/>
              <a:t> YB-</a:t>
            </a:r>
            <a:r>
              <a:rPr lang="de-DE" dirty="0" err="1"/>
              <a:t>isoTPS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cool</a:t>
            </a:r>
          </a:p>
          <a:p>
            <a:r>
              <a:rPr lang="de-DE" dirty="0"/>
              <a:t>Easy </a:t>
            </a:r>
            <a:r>
              <a:rPr lang="de-DE" dirty="0" err="1"/>
              <a:t>generalization</a:t>
            </a:r>
            <a:r>
              <a:rPr lang="de-DE" dirty="0"/>
              <a:t>: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Honeycomb</a:t>
            </a:r>
            <a:endParaRPr lang="de-DE" dirty="0"/>
          </a:p>
          <a:p>
            <a:r>
              <a:rPr lang="de-DE" dirty="0"/>
              <a:t>Outlook: DMRG, GPU, </a:t>
            </a:r>
            <a:r>
              <a:rPr lang="de-DE" dirty="0" err="1"/>
              <a:t>etc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48CC42-93F9-5C33-C2DF-BAB734E2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4583" y="919764"/>
            <a:ext cx="2788114" cy="29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3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C03F2-58C9-CE80-32DE-156DFF24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 </a:t>
            </a:r>
            <a:r>
              <a:rPr lang="de-DE" dirty="0" err="1"/>
              <a:t>Contractions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FAFD3C-E90D-AA40-09E1-6853BF5A7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0557" y="4325594"/>
            <a:ext cx="5327369" cy="111267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4BB2D3-EB75-42AD-919B-4A6688765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2953" y="2241618"/>
            <a:ext cx="2731119" cy="1112678"/>
          </a:xfrm>
          <a:prstGeom prst="rect">
            <a:avLst/>
          </a:prstGeom>
        </p:spPr>
      </p:pic>
      <p:pic>
        <p:nvPicPr>
          <p:cNvPr id="9" name="Grafik 8" descr="\documentclass{article}&#10;\usepackage{amsmath}&#10;\usepackage{mathtools}&#10;\pagestyle{empty}&#10;\begin{document}&#10;\begin{equation*}&#10;c = \sum_{\alpha=1}^{\chi}A_\alpha B_\alpha&#10;\end{equation*}&#10;\end{document}" title="IguanaTex Bitmap Display">
            <a:extLst>
              <a:ext uri="{FF2B5EF4-FFF2-40B4-BE49-F238E27FC236}">
                <a16:creationId xmlns:a16="http://schemas.microsoft.com/office/drawing/2014/main" id="{DF243409-B78D-7BDF-36AD-AA782AD30C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8" y="2241618"/>
            <a:ext cx="2120533" cy="9834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mathtools}&#10;\pagestyle{empty}&#10;\begin{document}&#10;\begin{equation*}&#10;C_{ij} = \sum_{\alpha=1}^{\chi_2} A_{i\alpha} B_{\alpha j}&#10;\end{equation*}&#10;\end{document}" title="IguanaTex Bitmap Display">
            <a:extLst>
              <a:ext uri="{FF2B5EF4-FFF2-40B4-BE49-F238E27FC236}">
                <a16:creationId xmlns:a16="http://schemas.microsoft.com/office/drawing/2014/main" id="{4CA634D1-E4BF-42B9-C7CD-5D38331C6A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72" y="4390200"/>
            <a:ext cx="2688000" cy="9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1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D2AB9-3D33-0236-E760-A47D1BEA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 </a:t>
            </a:r>
            <a:r>
              <a:rPr lang="de-DE" dirty="0" err="1"/>
              <a:t>Contractions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025C74-5148-87A3-B5E7-3A0CA2285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841" y="1996550"/>
            <a:ext cx="3697645" cy="3867003"/>
          </a:xfrm>
        </p:spPr>
      </p:pic>
    </p:spTree>
    <p:extLst>
      <p:ext uri="{BB962C8B-B14F-4D97-AF65-F5344CB8AC3E}">
        <p14:creationId xmlns:p14="http://schemas.microsoft.com/office/powerpoint/2010/main" val="15847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D60FB-ECF1-FC43-9267-029A8729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8D5BAE-FAFC-AE9E-B798-81D7F3B6A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868" y="3012627"/>
            <a:ext cx="10718193" cy="1603669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38ED7A3-1230-BA90-27A0-CA0894E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</p:txBody>
      </p:sp>
      <p:pic>
        <p:nvPicPr>
          <p:cNvPr id="11" name="Grafik 10" descr="\documentclass{article}&#10;\usepackage{amsmath}&#10;\usepackage{mathtools}&#10;\pagestyle{empty}&#10;\begin{document}&#10;\begin{equation*}&#10; d^N \rightarrow N\chi^2d&#10;\end{equation*}&#10;\end{document}" title="IguanaTex Bitmap Display">
            <a:extLst>
              <a:ext uri="{FF2B5EF4-FFF2-40B4-BE49-F238E27FC236}">
                <a16:creationId xmlns:a16="http://schemas.microsoft.com/office/drawing/2014/main" id="{88D40CEA-F67D-BBFC-BA43-761554EDDD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66" y="5415029"/>
            <a:ext cx="1879467" cy="388267"/>
          </a:xfrm>
          <a:prstGeom prst="rect">
            <a:avLst/>
          </a:prstGeom>
        </p:spPr>
      </p:pic>
      <p:pic>
        <p:nvPicPr>
          <p:cNvPr id="3" name="Grafik 2" descr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 title="IguanaTex Bitmap Display">
            <a:extLst>
              <a:ext uri="{FF2B5EF4-FFF2-40B4-BE49-F238E27FC236}">
                <a16:creationId xmlns:a16="http://schemas.microsoft.com/office/drawing/2014/main" id="{54EDC218-FE8A-8815-C3D6-E23E513C41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32" y="1737217"/>
            <a:ext cx="7666040" cy="10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7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C0DA5-2F8B-5ED4-D85F-5B36E867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330BB7-B5F5-C39E-3CF5-247B60F6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1287" y="1849690"/>
            <a:ext cx="10515600" cy="4351336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 descr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 title="IguanaTex Bitmap Display">
            <a:extLst>
              <a:ext uri="{FF2B5EF4-FFF2-40B4-BE49-F238E27FC236}">
                <a16:creationId xmlns:a16="http://schemas.microsoft.com/office/drawing/2014/main" id="{DDC9C246-D3C7-D513-EDE6-1E99DF9316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07" y="1890614"/>
            <a:ext cx="1546667" cy="330667"/>
          </a:xfrm>
          <a:prstGeom prst="rect">
            <a:avLst/>
          </a:prstGeom>
        </p:spPr>
      </p:pic>
      <p:pic>
        <p:nvPicPr>
          <p:cNvPr id="7" name="Grafik 6" descr="\documentclass{article}&#10;\usepackage{amsmath}&#10;\usepackage{amssymb}&#10;\usepackage{mathtools}&#10;\pagestyle{empty}&#10;\begin{document}&#10;\begin{equation*}&#10;W \in \mathbb{C}^{n\times m}, \,\, n\ge m&#10;\end{equation*}&#10;\end{document}" title="IguanaTex Bitmap Display">
            <a:extLst>
              <a:ext uri="{FF2B5EF4-FFF2-40B4-BE49-F238E27FC236}">
                <a16:creationId xmlns:a16="http://schemas.microsoft.com/office/drawing/2014/main" id="{D2EF6EBD-4BF2-5C5C-F211-3CAF6CAF0F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33" y="1884215"/>
            <a:ext cx="2980267" cy="343467"/>
          </a:xfrm>
          <a:prstGeom prst="rect">
            <a:avLst/>
          </a:prstGeom>
        </p:spPr>
      </p:pic>
      <p:pic>
        <p:nvPicPr>
          <p:cNvPr id="11" name="Grafik 10" descr="\documentclass{article}&#10;\usepackage{amsmath}&#10;\usepackage{amssymb}&#10;\usepackage{mathtools}&#10;\pagestyle{empty}&#10;\begin{document}&#10;\begin{equation*}&#10;WW^\dagger = \mathbb{P}, \quad \mathbb{P}^2 = \mathbb{P}&#10;\end{equation*}&#10;\end{document}" title="IguanaTex Bitmap Display">
            <a:extLst>
              <a:ext uri="{FF2B5EF4-FFF2-40B4-BE49-F238E27FC236}">
                <a16:creationId xmlns:a16="http://schemas.microsoft.com/office/drawing/2014/main" id="{FDACA034-CCB3-FE20-7612-72EAA29BE2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43" y="1884215"/>
            <a:ext cx="3159069" cy="3911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7CEDA1-5E76-87E0-6479-63AD3A9CDA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0482" y="3052862"/>
            <a:ext cx="10789973" cy="17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260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2694,413"/>
  <p:tag name="LATEXADDIN" val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/>
  <p:tag name="IGUANATEXSIZE" val="28"/>
  <p:tag name="IGUANATEXCURSOR" val="1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2025"/>
  <p:tag name="ORIGINALWIDTH" val="2694,413"/>
  <p:tag name="LATEXADDIN" val="\documentclass{article}&#10;\usepackage{amsmath}&#10;\usepackage{mathtools}&#10;\usepackage{braket}&#10;\pagestyle{empty}&#10;\begin{document}&#10;\begin{equation*}&#10;\ket{\Psi} = \sum_{i_1,i_2,\dots,i_N=1}^{d}\Psi_{i_1,i_2,\dots,i_N} \ket{i_1} \otimes \ket{i_2} \otimes \cdots \otimes \ket{i_N} &#10;\end{equation*}&#10;\end{document}"/>
  <p:tag name="IGUANATEXSIZE" val="28"/>
  <p:tag name="IGUANATEXCURSOR" val="1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543,6821"/>
  <p:tag name="LATEXADDIN" val="\documentclass{article}&#10;\usepackage{amsmath}&#10;\usepackage{mathtools}&#10;\DeclareMathAlphabet{\mathbbb}{U}{bbold}{m}{n}&#10;\newcommand{\id}{\mathbbb{1}}&#10;\pagestyle{empty}&#10;\begin{document}&#10;\begin{equation*}&#10;W^\dagger W = \id&#10;\end{equation*}&#10;\end{document}"/>
  <p:tag name="IGUANATEXSIZE" val="28"/>
  <p:tag name="IGUANATEXCURSOR" val="21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047,619"/>
  <p:tag name="LATEXADDIN" val="\documentclass{article}&#10;\usepackage{amsmath}&#10;\usepackage{amssymb}&#10;\usepackage{mathtools}&#10;\pagestyle{empty}&#10;\begin{document}&#10;\begin{equation*}&#10;W \in \mathbb{C}^{n\times m}, \,\, n\ge m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09,111"/>
  <p:tag name="LATEXADDIN" val="\documentclass{article}&#10;\usepackage{amsmath}&#10;\usepackage{amssymb}&#10;\usepackage{mathtools}&#10;\pagestyle{empty}&#10;\begin{document}&#10;\begin{equation*}&#10;WW^\dagger = \mathbb{P}, \quad \mathbb{P}^2 = \mathbb{P}&#10;\end{equation*}&#10;\end{document}"/>
  <p:tag name="IGUANATEXSIZE" val="28"/>
  <p:tag name="IGUANATEXCURSOR" val="14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32,92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braket{\Psi|\hat{O}_n|\Psi} =&#10;\end{equation*}&#10;\end{document}"/>
  <p:tag name="IGUANATEXSIZE" val="28"/>
  <p:tag name="IGUANATEXCURSOR" val="2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880,015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ket{\Psi(\Delta t)} = \hat{U}\left(\Delta t\right) \ket{\Psi} = e^{-i\Delta t\hat{H}} \ket{\Psi}&#10;\end{equation*}&#10;\end{document}"/>
  <p:tag name="IGUANATEXSIZE" val="28"/>
  <p:tag name="IGUANATEXCURSOR" val="37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646,41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sum_{j \text{ even}}\hat{h}^{[j, j+1]} + \sum_{j \text{ odd}}\hat{h}^{[j, j+1]} \eqqcolon \hat{H}_\text{even} + \hat{H}_\text{odd}&#10;\end{equation*}&#10;\end{document}"/>
  <p:tag name="IGUANATEXSIZE" val="28"/>
  <p:tag name="IGUANATEXCURSOR" val="4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9572"/>
  <p:tag name="ORIGINALWIDTH" val="3228,346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U}(\Delta t) = e^{-i\Delta t\left(\hat{H}_\text{even} + \hat{H}_\text{odd}\right)} = \underbrace{e^{-i\Delta t\hat{H}_\text{even}}e^{-i\Delta t\hat{H}_\text{odd}}}_{\hat{U}^\text{TEBD1}(\Delta t)} + \mathcal{O}\left(\Delta t^2\right)&#10;\end{equation*}&#10;\end{document}"/>
  <p:tag name="IGUANATEXSIZE" val="28"/>
  <p:tag name="IGUANATEXCURSOR" val="51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,2122"/>
  <p:tag name="ORIGINALWIDTH" val="2770,154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e^{-i\Delta t\hat{H}_\text{even}} = e^{-i\Delta t\sum_{j \text{ even}} \hat{h}^{[j, j+1]}} = \prod_{j \text{ even}} e^{-i\Delta t \hat{h}^{[j, j+1]}}&#10;\end{equation*}&#10;\end{document}"/>
  <p:tag name="IGUANATEXSIZE" val="28"/>
  <p:tag name="IGUANATEXCURSOR" val="4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33,708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Psi_{i_1,i_2,\cdots,i_N} \coloneqq \mathcal{C}\left(T^{[1],i_1}, T^{[2],i_2}, \dots, T^{[N],i_N}\right)&#10;\end{equation*}&#10;\end{document}"/>
  <p:tag name="IGUANATEXSIZE" val="28"/>
  <p:tag name="IGUANATEXCURSOR" val="3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43,982"/>
  <p:tag name="LATEXADDIN" val="\documentclass{article}&#10;\usepackage{amsmath}&#10;\usepackage{mathtools}&#10;\pagestyle{empty}&#10;\begin{document}&#10;\begin{equation*}&#10;d^N&#10;\end{equation*}&#10;\end{document}"/>
  <p:tag name="IGUANATEXSIZE" val="28"/>
  <p:tag name="IGUANATEXCURSOR" val="12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92,201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mathcal{O}(D^{10})&#10;\end{equation*}&#10;\end{document}"/>
  <p:tag name="IGUANATEXSIZE" val="28"/>
  <p:tag name="IGUANATEXCURSOR" val="29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1371,57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B^{[n+1]} \approx A^{[n]}\Lambda{[n+1]}&#10;\end{equation*}&#10;\end{document}"/>
  <p:tag name="IGUANATEXSIZE" val="28"/>
  <p:tag name="IGUANATEXCURSOR" val="32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9854"/>
  <p:tag name="ORIGINALWIDTH" val="672,6659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ambda^{[n]} \approx A^{[n]} \Lambda&#10;\end{equation*}&#10;\end{document}"/>
  <p:tag name="IGUANATEXSIZE" val="28"/>
  <p:tag name="IGUANATEXCURSOR" val="2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758,9051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lVert \Lambda^{[n]} - A^{[n]} \Lambda\rVert&#10;\end{equation*}&#10;\end{document}"/>
  <p:tag name="IGUANATEXSIZE" val="28"/>
  <p:tag name="IGUANATEXCURSOR" val="32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8,6802"/>
  <p:tag name="ORIGINALWIDTH" val="1150,356"/>
  <p:tag name="LATEXADDIN" val="\documentclass{article}&#10;\usepackage{braket}&#10;\usepackage{amsmath}&#10;\usepackage{amssymb}&#10;\usepackage{mathtools}&#10;\DeclareMathAlphabet{\mathbbb}{U}{bbold}{m}{n}&#10;\newcommand{\id}{\mathbbb{1}}&#10;\newcommand{\Stiefel}{\text{St}(n,p)}&#10;\pagestyle{empty}&#10;\begin{document}&#10;\begin{equation*}&#10;\hat{H} = \underbrace{\sum_{x=1}^{L_x}\hat{H}_x}_{\text{columns}} + \underbrace{\sum_{y=1}^{L_y}\hat{H}_y}_{\text{rows}}&#10;\end{equation*}&#10;\end{document}"/>
  <p:tag name="IGUANATEXSIZE" val="28"/>
  <p:tag name="IGUANATEXCURSOR" val="39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581,92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lVert\ket{\Psi}-\ket{\Psi^\prime}\rVert = \sqrt{\braket{\Psi|\Psi}+\braket{\Psi^\prime|\Psi^\prime}-2\Re\braket{\Psi^\prime|\Psi}}&#10;\end{equation*}&#10;\end{document}"/>
  <p:tag name="IGUANATEXSIZE" val="28"/>
  <p:tag name="IGUANATEXCURSOR" val="74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74,61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= \sqrt{2-2\Re\braket{\Psi^\prime|\Psi}}&#10;\end{equation*}&#10;\end{document}"/>
  <p:tag name="IGUANATEXSIZE" val="28"/>
  <p:tag name="IGUANATEXCURSOR" val="67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,9704"/>
  <p:tag name="ORIGINALWIDTH" val="2222,72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(T_\text{opt}^\prime, W_{1,\text{opt}}^\prime, W_{2,\text{opt}}^\prime) = \underset{T,W_1^\prime,W_2^\prime}{\argmax}\Re\braket{\Psi^\prime|\Psi}&#10;\end{equation*}&#10;\end{document}"/>
  <p:tag name="IGUANATEXSIZE" val="28"/>
  <p:tag name="IGUANATEXCURSOR" val="78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,9802"/>
  <p:tag name="ORIGINALWIDTH" val="2098,98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T^{\prime\dagger}T^\prime = \id, \quad W_1^{\prime\dagger}W_1^\prime = \id, \quad \left\lVert W_2^\prime \right\rVert_\text{F} = 1&#10;\end{equation*}&#10;\end{document}"/>
  <p:tag name="IGUANATEXSIZE" val="28"/>
  <p:tag name="IGUANATEXCURSOR" val="76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399,325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 f_\text{trunc}\left(U,\theta\right) = \sqrt{\sum_{\mu = \chi+1}^{\chi D^2}S_\mu^2}&#10;\end{equation*}&#10;\end{document}"/>
  <p:tag name="IGUANATEXSIZE" val="28"/>
  <p:tag name="IGUANATEXCURSOR" val="71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8,24149"/>
  <p:tag name="LATEXADDIN" val="\documentclass{article}&#10;\usepackage{amsmath}&#10;\usepackage{mathtools}&#10;\pagestyle{empty}&#10;\begin{document}&#10;\begin{equation*}&#10;n&#10;\end{equation*}&#10;\end{document}"/>
  <p:tag name="IGUANATEXSIZE" val="28"/>
  <p:tag name="IGUANATEXCURSOR" val="12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3133,10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\right) = \frac{1}{1-\alpha}\log\Tr\left(\rho^\alpha\right) = \frac{1}{1-\alpha}\log\left(\sum_{\mu=1}^{\chi D^2}S_\mu^{2\alpha}\right)&#10;\end{equation*}&#10;\end{document}"/>
  <p:tag name="IGUANATEXSIZE" val="28"/>
  <p:tag name="IGUANATEXCURSOR" val="80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953,8808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ho = \Tr_{(j, r)}(\ket{\tilde{\theta}}\bra{\tilde{\theta}})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715,786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f_\text{Rényi}\left(U,\theta,\alpha=2\right) = -\log\Tr\rho^2&#10;\end{equation*}&#10;\end{document}"/>
  <p:tag name="IGUANATEXSIZE" val="28"/>
  <p:tag name="IGUANATEXCURSOR" val="6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54,218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Tr\rho^2&#10;\end{equation*}&#10;\end{document}"/>
  <p:tag name="IGUANATEXSIZE" val="28"/>
  <p:tag name="IGUANATEXCURSOR" val="6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110,986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Rightarrow&#10;\end{equation*}&#10;\end{document}"/>
  <p:tag name="IGUANATEXSIZE" val="28"/>
  <p:tag name="IGUANATEXCURSOR" val="6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342,7072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&#10;\end{equation*}&#10;\end{document}"/>
  <p:tag name="IGUANATEXSIZE" val="28"/>
  <p:tag name="IGUANATEXCURSOR" val="6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599,175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D^9)&#10;\end{equation*}&#10;\end{document}"/>
  <p:tag name="IGUANATEXSIZE" val="28"/>
  <p:tag name="IGUANATEXCURSOR" val="66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892,38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N_\text{iter}N_\text{tCG}D^9)&#10;\end{equation*}&#10;\end{document}"/>
  <p:tag name="IGUANATEXSIZE" val="28"/>
  <p:tag name="IGUANATEXCURSOR" val="67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65,31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+N_\text{svd}D^7)&#10;\end{equation*}&#10;\end{document}"/>
  <p:tag name="IGUANATEXSIZE" val="28"/>
  <p:tag name="IGUANATEXCURSOR" val="69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898,387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mathcal{O}(D^9) \rightarrow \mathcal{O}(D^8)&#10;\end{equation*}&#10;\end{document}"/>
  <p:tag name="IGUANATEXSIZE" val="28"/>
  <p:tag name="IGUANATEXCURSOR" val="67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85,3768"/>
  <p:tag name="LATEXADDIN" val="\documentclass{article}&#10;\usepackage{amsmath}&#10;\usepackage{amssymb}&#10;\usepackage{mathtools}&#10;\pagestyle{empty}&#10;\begin{document}&#10;\begin{equation*}&#10;T \in \mathbb{C}^{\chi_1\times\chi_2\times\dots\times\chi_n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6,37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ket{\Psi} = \hat{U}^{[i,j]}(\Delta t) \ket{\Psi}&#10;\end{equation*}&#10;\end{document}"/>
  <p:tag name="IGUANATEXSIZE" val="28"/>
  <p:tag name="IGUANATEXCURSOR" val="68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050,24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(T_{i,\text{opt}}^\prime, T_{j,\text{opt}}^\prime, W_{1,\text{opt}}^\prime, W_{2,\text{opt}}^\prime, W_{3,\text{opt}}^\prime)= &#10;\end{equation*}&#10;\end{document}"/>
  <p:tag name="IGUANATEXSIZE" val="28"/>
  <p:tag name="IGUANATEXCURSOR" val="7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1882,265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underset{T_i^\prime, T_j^\prime, W_1^\prime, W_2^\prime, W_3^\prime}{\argmax}\Re\bra{\Psi^\prime}\hat{U}^{[i,j]}(\Delta t)\ket{\Psi}&#10;\end{equation*}&#10;\end{document}"/>
  <p:tag name="IGUANATEXSIZE" val="28"/>
  <p:tag name="IGUANATEXCURSOR" val="76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1}(\Delta t) + \mathcal{O}(\Delta t^2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27,784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U}(\Delta t) = \hat{U}^\text{TEBD2}(\Delta t) + \mathcal{O}(\Delta t^3)&#10;\end{equation*}&#10;\end{document}"/>
  <p:tag name="IGUANATEXSIZE" val="28"/>
  <p:tag name="IGUANATEXCURSOR" val="71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,7131"/>
  <p:tag name="ORIGINALWIDTH" val="1688,789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\hat{H}_\text{TFI} = -J\sum_{\langle i,j\rangle} \hat{\sigma}^x_i \hat{\sigma}^x_j - g\sum_{i} \hat{\sigma}^z_i&#10;\end{equation*}&#10;\end{document}"/>
  <p:tag name="IGUANATEXSIZE" val="28"/>
  <p:tag name="IGUANATEXCURSOR" val="7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631,4211"/>
  <p:tag name="LATEXADDIN" val="\documentclass{article}&#10;\usepackage{braket}&#10;\usepackage{amsmath}&#10;\usepackage{amssymb}&#10;\usepackage{mathtools}&#10;\DeclareMathAlphabet{\mathbbb}{U}{bbold}{m}{n}&#10;\DeclareMathAlphabet{\mathbbb}{U}{bbold}{m}{n}&#10;\DeclareMathOperator{\Tr}{Tr}&#10;\let\Re\relax&#10;\DeclareMathOperator{\Re}{Re}&#10;\let\Im\relax&#10;\DeclareMathOperator{\Im}{Im}&#10;\DeclareMathOperator{\argmax}{argmax}&#10;\DeclareMathOperator{\argmin}{argmin}&#10;\DeclareMathOperator{\qf}{qf}&#10;%\DeclareMathOperator{\mod}{mod}&#10;\newcommand{\id}{\mathbbb{1}}&#10;\newcommand{\iu}{\mathrm{i}}% imaginary unit number i&#10;\newcommand{\Stiefel}{\text{St}(n,p)}&#10;\pagestyle{empty}&#10;\begin{document}&#10;\begin{equation*}&#10;g \approx 3.04438&#10;\end{equation*}&#10;\end{document}"/>
  <p:tag name="IGUANATEXSIZE" val="28"/>
  <p:tag name="IGUANATEXCURSOR" val="6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55,9055"/>
  <p:tag name="LATEXADDIN" val="\documentclass{article}&#10;\usepackage{amsmath}&#10;\usepackage{amssymb}&#10;\usepackage{mathtools}&#10;\pagestyle{empty}&#10;\begin{document}&#10;\begin{equation*}&#10;T_{i_1,i_2,\dots,i_n} \in \mathbb{C}&#10;\end{equation*}&#10;\end{document}"/>
  <p:tag name="IGUANATEXSIZE" val="28"/>
  <p:tag name="IGUANATEXCURSOR" val="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947,1316"/>
  <p:tag name="LATEXADDIN" val="\documentclass{article}&#10;\usepackage{amsmath}&#10;\usepackage{mathtools}&#10;\pagestyle{empty}&#10;\begin{document}&#10;\begin{equation*}&#10;i_j \in \{1, 2, \dots, \chi_j\}&#10;\end{equation*}&#10;\end{document}"/>
  <p:tag name="IGUANATEXSIZE" val="28"/>
  <p:tag name="IGUANATEXCURSOR" val="1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745,4069"/>
  <p:tag name="LATEXADDIN" val="\documentclass{article}&#10;\usepackage{amsmath}&#10;\usepackage{mathtools}&#10;\pagestyle{empty}&#10;\begin{document}&#10;\begin{equation*}&#10;c = \sum_{\alpha=1}^{\chi}A_\alpha B_\alpha&#10;\end{equation*}&#10;\end{document}"/>
  <p:tag name="IGUANATEXSIZE" val="28"/>
  <p:tag name="IGUANATEXCURSOR" val="16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,7068"/>
  <p:tag name="ORIGINALWIDTH" val="944,8819"/>
  <p:tag name="LATEXADDIN" val="\documentclass{article}&#10;\usepackage{amsmath}&#10;\usepackage{mathtools}&#10;\pagestyle{empty}&#10;\begin{document}&#10;\begin{equation*}&#10;C_{ij} = \sum_{\alpha=1}^{\chi_2} A_{i\alpha} B_{\alpha j}&#10;\end{equation*}&#10;\end{document}"/>
  <p:tag name="IGUANATEXSIZE" val="28"/>
  <p:tag name="IGUANATEXCURSOR" val="17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660,6674"/>
  <p:tag name="LATEXADDIN" val="\documentclass{article}&#10;\usepackage{amsmath}&#10;\usepackage{mathtools}&#10;\pagestyle{empty}&#10;\begin{document}&#10;\begin{equation*}&#10; d^N \rightarrow N\chi^2d&#10;\end{equation*}&#10;\end{document}"/>
  <p:tag name="IGUANATEXSIZE" val="28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Breitbild</PresentationFormat>
  <Paragraphs>157</Paragraphs>
  <Slides>56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0" baseType="lpstr">
      <vt:lpstr>Aptos</vt:lpstr>
      <vt:lpstr>Aptos Display</vt:lpstr>
      <vt:lpstr>Arial</vt:lpstr>
      <vt:lpstr>Office</vt:lpstr>
      <vt:lpstr>Development of a Diagonal Isometric Tensor Network Algorithm</vt:lpstr>
      <vt:lpstr>Simulation of QMB systems</vt:lpstr>
      <vt:lpstr>Contents</vt:lpstr>
      <vt:lpstr>Contents</vt:lpstr>
      <vt:lpstr>Tensor Networks</vt:lpstr>
      <vt:lpstr>Index Contractions</vt:lpstr>
      <vt:lpstr>Index Contractions</vt:lpstr>
      <vt:lpstr>Matrix Product States</vt:lpstr>
      <vt:lpstr>Isometries</vt:lpstr>
      <vt:lpstr>Isometric Tensors</vt:lpstr>
      <vt:lpstr>Canonical Form</vt:lpstr>
      <vt:lpstr>Local Expectation Values</vt:lpstr>
      <vt:lpstr>Time evolution</vt:lpstr>
      <vt:lpstr>Time Evolving Block Decimation (TEBD)</vt:lpstr>
      <vt:lpstr>Time Evolving Block Decimation (TEBD)</vt:lpstr>
      <vt:lpstr>Contents</vt:lpstr>
      <vt:lpstr>Projected Entangled Pair States (PEPS)</vt:lpstr>
      <vt:lpstr>Projected Entangled Pair States (PEPS)</vt:lpstr>
      <vt:lpstr>Isometric Tensor Product State</vt:lpstr>
      <vt:lpstr>Moving the Orthogonality Center</vt:lpstr>
      <vt:lpstr>Moving the Orthogonality Hypersurface</vt:lpstr>
      <vt:lpstr>Moses-Move (MM)</vt:lpstr>
      <vt:lpstr>Moses-Move (MM) – Tripartite Decomposition</vt:lpstr>
      <vt:lpstr>TEBD</vt:lpstr>
      <vt:lpstr>Contents</vt:lpstr>
      <vt:lpstr>YB-isoTPS</vt:lpstr>
      <vt:lpstr>Local Expectation Values</vt:lpstr>
      <vt:lpstr>Moving the orthogonality hypersurface</vt:lpstr>
      <vt:lpstr>Yang-Baxter (YB) Move</vt:lpstr>
      <vt:lpstr>Yang-Baxter (YB) Move</vt:lpstr>
      <vt:lpstr>YB-move: Variational optimization</vt:lpstr>
      <vt:lpstr>YB-move: Variational optimization</vt:lpstr>
      <vt:lpstr>YB-move: Tripartite decomposition</vt:lpstr>
      <vt:lpstr>Disentangling procedure</vt:lpstr>
      <vt:lpstr>Disentangling procedure</vt:lpstr>
      <vt:lpstr>Renyi-2 disentangling</vt:lpstr>
      <vt:lpstr>Renyi-2 disentangling</vt:lpstr>
      <vt:lpstr>Riemannian optimization</vt:lpstr>
      <vt:lpstr>Riemannian optimization</vt:lpstr>
      <vt:lpstr>Approximate Gradients</vt:lpstr>
      <vt:lpstr>Approximate Gradients</vt:lpstr>
      <vt:lpstr>YB-move: Comparison</vt:lpstr>
      <vt:lpstr>TEBD: Local updates</vt:lpstr>
      <vt:lpstr>TEBD: Local updates</vt:lpstr>
      <vt:lpstr>TEBD1</vt:lpstr>
      <vt:lpstr>TEBD2</vt:lpstr>
      <vt:lpstr>Transverse Field Ising (TFI) model</vt:lpstr>
      <vt:lpstr>Comparing YB-move algorithms</vt:lpstr>
      <vt:lpstr>Comparing YB-move algorithms</vt:lpstr>
      <vt:lpstr>Comparing YB-move algorithms</vt:lpstr>
      <vt:lpstr>Comparing YB-move algorithms</vt:lpstr>
      <vt:lpstr>TEBD1 vs TEBD2</vt:lpstr>
      <vt:lpstr>Larger lattices</vt:lpstr>
      <vt:lpstr>Larger lattices</vt:lpstr>
      <vt:lpstr>Real-time evolution: Global quench</vt:lpstr>
      <vt:lpstr>Summary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Sappler, Benjamin</dc:creator>
  <cp:lastModifiedBy>Sappler, Benjamin</cp:lastModifiedBy>
  <cp:revision>163</cp:revision>
  <dcterms:created xsi:type="dcterms:W3CDTF">2024-07-28T14:04:28Z</dcterms:created>
  <dcterms:modified xsi:type="dcterms:W3CDTF">2024-07-31T08:43:55Z</dcterms:modified>
</cp:coreProperties>
</file>